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765" r:id="rId5"/>
  </p:sldMasterIdLst>
  <p:notesMasterIdLst>
    <p:notesMasterId r:id="rId29"/>
  </p:notesMasterIdLst>
  <p:handoutMasterIdLst>
    <p:handoutMasterId r:id="rId30"/>
  </p:handoutMasterIdLst>
  <p:sldIdLst>
    <p:sldId id="360" r:id="rId6"/>
    <p:sldId id="261" r:id="rId7"/>
    <p:sldId id="284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8" r:id="rId22"/>
    <p:sldId id="375" r:id="rId23"/>
    <p:sldId id="377" r:id="rId24"/>
    <p:sldId id="376" r:id="rId25"/>
    <p:sldId id="379" r:id="rId26"/>
    <p:sldId id="380" r:id="rId27"/>
    <p:sldId id="361" r:id="rId28"/>
  </p:sldIdLst>
  <p:sldSz cx="12192000" cy="6858000"/>
  <p:notesSz cx="6858000" cy="9144000"/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9" autoAdjust="0"/>
    <p:restoredTop sz="67588" autoAdjust="0"/>
  </p:normalViewPr>
  <p:slideViewPr>
    <p:cSldViewPr snapToGrid="0" snapToObjects="1">
      <p:cViewPr varScale="1">
        <p:scale>
          <a:sx n="72" d="100"/>
          <a:sy n="72" d="100"/>
        </p:scale>
        <p:origin x="1888" y="19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47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ron White" userId="ed26cac1-9b0a-40e1-8247-939fc3aa8998" providerId="ADAL" clId="{548C147A-31EC-1D4F-95AA-0C6407266F06}"/>
    <pc:docChg chg="modSld">
      <pc:chgData name="Yaron White" userId="ed26cac1-9b0a-40e1-8247-939fc3aa8998" providerId="ADAL" clId="{548C147A-31EC-1D4F-95AA-0C6407266F06}" dt="2018-07-31T08:36:27.985" v="36" actId="20577"/>
      <pc:docMkLst>
        <pc:docMk/>
      </pc:docMkLst>
      <pc:sldChg chg="modSp">
        <pc:chgData name="Yaron White" userId="ed26cac1-9b0a-40e1-8247-939fc3aa8998" providerId="ADAL" clId="{548C147A-31EC-1D4F-95AA-0C6407266F06}" dt="2018-07-31T08:31:27.357" v="4" actId="20577"/>
        <pc:sldMkLst>
          <pc:docMk/>
          <pc:sldMk cId="294676967" sldId="363"/>
        </pc:sldMkLst>
        <pc:spChg chg="mod">
          <ac:chgData name="Yaron White" userId="ed26cac1-9b0a-40e1-8247-939fc3aa8998" providerId="ADAL" clId="{548C147A-31EC-1D4F-95AA-0C6407266F06}" dt="2018-07-31T08:31:27.357" v="4" actId="20577"/>
          <ac:spMkLst>
            <pc:docMk/>
            <pc:sldMk cId="294676967" sldId="363"/>
            <ac:spMk id="3" creationId="{00000000-0000-0000-0000-000000000000}"/>
          </ac:spMkLst>
        </pc:spChg>
      </pc:sldChg>
      <pc:sldChg chg="modSp">
        <pc:chgData name="Yaron White" userId="ed26cac1-9b0a-40e1-8247-939fc3aa8998" providerId="ADAL" clId="{548C147A-31EC-1D4F-95AA-0C6407266F06}" dt="2018-07-31T08:34:18.414" v="7" actId="1076"/>
        <pc:sldMkLst>
          <pc:docMk/>
          <pc:sldMk cId="1910244152" sldId="371"/>
        </pc:sldMkLst>
        <pc:picChg chg="mod">
          <ac:chgData name="Yaron White" userId="ed26cac1-9b0a-40e1-8247-939fc3aa8998" providerId="ADAL" clId="{548C147A-31EC-1D4F-95AA-0C6407266F06}" dt="2018-07-31T08:34:18.414" v="7" actId="1076"/>
          <ac:picMkLst>
            <pc:docMk/>
            <pc:sldMk cId="1910244152" sldId="371"/>
            <ac:picMk id="1028" creationId="{00000000-0000-0000-0000-000000000000}"/>
          </ac:picMkLst>
        </pc:picChg>
      </pc:sldChg>
      <pc:sldChg chg="modSp">
        <pc:chgData name="Yaron White" userId="ed26cac1-9b0a-40e1-8247-939fc3aa8998" providerId="ADAL" clId="{548C147A-31EC-1D4F-95AA-0C6407266F06}" dt="2018-07-31T08:36:27.985" v="36" actId="20577"/>
        <pc:sldMkLst>
          <pc:docMk/>
          <pc:sldMk cId="2103122226" sldId="375"/>
        </pc:sldMkLst>
        <pc:spChg chg="mod">
          <ac:chgData name="Yaron White" userId="ed26cac1-9b0a-40e1-8247-939fc3aa8998" providerId="ADAL" clId="{548C147A-31EC-1D4F-95AA-0C6407266F06}" dt="2018-07-31T08:36:27.985" v="36" actId="20577"/>
          <ac:spMkLst>
            <pc:docMk/>
            <pc:sldMk cId="2103122226" sldId="375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4AA8CD6-4CAE-4484-9FFB-E9809F1DD56B}" type="datetimeFigureOut">
              <a:rPr lang="en-US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7654CDF-D074-498D-BABC-CB8315E2E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07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4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4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FEF1B0-6460-430A-B502-47C48359065B}" type="datetimeFigureOut">
              <a:rPr lang="en-US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4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4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87DADD-443E-40DA-801A-0BD9450D08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3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4438" y="1143000"/>
            <a:ext cx="2417762" cy="1360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D34C3-BAC1-9947-94C4-935119E038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15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Picker Wheel</a:t>
            </a:r>
            <a:r>
              <a:rPr lang="en-US" baseline="0" dirty="0"/>
              <a:t> is a common hurdle in many applications.</a:t>
            </a:r>
          </a:p>
          <a:p>
            <a:r>
              <a:rPr lang="en-US" baseline="0" dirty="0"/>
              <a:t>We’ll look at 2 samples here </a:t>
            </a:r>
            <a:r>
              <a:rPr lang="mr-IN" baseline="0" dirty="0"/>
              <a:t>–</a:t>
            </a:r>
            <a:r>
              <a:rPr lang="en-US" baseline="0" dirty="0"/>
              <a:t> one when the wheel is defined as a String and one when it is a value.</a:t>
            </a:r>
          </a:p>
          <a:p>
            <a:endParaRPr lang="en-US" baseline="0" dirty="0"/>
          </a:p>
          <a:p>
            <a:r>
              <a:rPr lang="en-US" baseline="0" dirty="0"/>
              <a:t>Unfortunately there is no way to know from the application what type of wheel it is as this is a backend property. Therefore it is best to try the title option first. </a:t>
            </a:r>
          </a:p>
          <a:p>
            <a:endParaRPr lang="en-US" baseline="0" dirty="0"/>
          </a:p>
          <a:p>
            <a:r>
              <a:rPr lang="en-US" baseline="0" dirty="0"/>
              <a:t>Since Title rows are much easier to automate, you should inform your Dev team of this for them to take this into account.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23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54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33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7D019-5C54-4F0F-87CB-8F198518197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32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8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4438" y="1143000"/>
            <a:ext cx="2417762" cy="1360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D34C3-BAC1-9947-94C4-935119E038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0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7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341C-6DD8-DA46-8724-4D45E3C7A1A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0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Apple</a:t>
            </a:r>
            <a:r>
              <a:rPr lang="en-US" baseline="0" dirty="0"/>
              <a:t> has introduced a new standard for working with iOS devices. While XPath still works, it is slower and not guaranteed to work in future iOS versions.</a:t>
            </a:r>
          </a:p>
          <a:p>
            <a:r>
              <a:rPr lang="en-US" baseline="0" dirty="0"/>
              <a:t>The new methods for identifying objects are faster and aligned to Apple’s best practices.</a:t>
            </a:r>
          </a:p>
          <a:p>
            <a:r>
              <a:rPr lang="en-US" baseline="0" dirty="0"/>
              <a:t>There are several options, which we will walk through.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the object Spy</a:t>
            </a:r>
            <a:r>
              <a:rPr lang="en-US" baseline="0" dirty="0"/>
              <a:t> &amp; demonstrate on it.</a:t>
            </a:r>
          </a:p>
          <a:p>
            <a:endParaRPr lang="en-US" baseline="0" dirty="0"/>
          </a:p>
          <a:p>
            <a:r>
              <a:rPr lang="en-US" baseline="0" dirty="0"/>
              <a:t>Show that the information </a:t>
            </a:r>
            <a:r>
              <a:rPr lang="mr-IN" baseline="0" dirty="0"/>
              <a:t>–</a:t>
            </a:r>
            <a:r>
              <a:rPr lang="en-US" baseline="0" dirty="0"/>
              <a:t> </a:t>
            </a:r>
            <a:r>
              <a:rPr lang="en-US" baseline="0" dirty="0" err="1"/>
              <a:t>className</a:t>
            </a:r>
            <a:r>
              <a:rPr lang="en-US" baseline="0" dirty="0"/>
              <a:t>, name, </a:t>
            </a:r>
            <a:r>
              <a:rPr lang="en-US" baseline="0" dirty="0" err="1"/>
              <a:t>accessibilityID</a:t>
            </a:r>
            <a:r>
              <a:rPr lang="en-US" baseline="0" dirty="0"/>
              <a:t> are visible in the Object spy.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00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2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35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23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7DADD-443E-40DA-801A-0BD9450D08C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1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938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12192000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31763"/>
            <a:ext cx="50768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3648" y="2896797"/>
            <a:ext cx="6999174" cy="739811"/>
          </a:xfrm>
          <a:noFill/>
          <a:ln>
            <a:noFill/>
          </a:ln>
        </p:spPr>
        <p:txBody>
          <a:bodyPr anchor="b"/>
          <a:lstStyle>
            <a:lvl1pPr algn="l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3648" y="3636608"/>
            <a:ext cx="4386407" cy="532435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 sz="2400" i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386475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290A-88CA-473A-9545-42C010ACC0FF}" type="datetime1">
              <a:rPr lang="en-US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B37D-89E5-4F0F-B9F7-674BDC2B1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3406230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573713" y="609600"/>
            <a:ext cx="6618287" cy="242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2818-05A0-4A17-807F-C15893000D58}" type="datetime1">
              <a:rPr lang="en-US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BE7F-4F55-4FF9-9A1A-02FC62B936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110144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47675" y="512763"/>
            <a:ext cx="511651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defTabSz="914400" eaLnBrk="1" hangingPunct="1">
              <a:defRPr/>
            </a:pPr>
            <a:r>
              <a:rPr lang="en-US" sz="1600" b="0" dirty="0"/>
              <a:t>Click to edit Master sub-title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26" y="164388"/>
            <a:ext cx="5116513" cy="3477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6448-2126-4DBE-A1A9-E53BC4B165C1}" type="datetime1">
              <a:rPr lang="en-US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87A42-7AE7-4187-AD65-D518D2557A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230103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55996-B80D-4F39-B781-3BC1899F7DE7}" type="datetime1">
              <a:rPr lang="en-US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BDCDF-EDA4-4E98-9576-0851490C2A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61038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5116513" cy="7937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C490F-9262-4C32-87CC-0BE5EF60C4C2}" type="datetime1">
              <a:rPr lang="en-US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2E3C9-1A22-4FE8-8936-1D2826D67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39646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78ABB-7CD3-4999-BE1E-CC6570E20DAD}" type="datetime1">
              <a:rPr lang="en-US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6D8B7-0303-40F5-84EF-C4ABF43A78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227063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10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AA50-718F-4960-BB5F-BBDDF4D5471A}" type="datetime1">
              <a:rPr lang="en-US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DC8DB-0380-4877-A493-FE23AB439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233102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52051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52051"/>
            <a:ext cx="3932237" cy="45169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5116513" cy="7937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39B4F-6C2E-4142-8698-C52AEDED3B17}" type="datetime1">
              <a:rPr lang="en-US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4333-50C9-4B67-BF27-651EC8F18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643688"/>
            <a:ext cx="4114800" cy="284162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49104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8738"/>
            <a:ext cx="51165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182688"/>
            <a:ext cx="105156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hape 4"/>
          <p:cNvSpPr/>
          <p:nvPr userDrawn="1"/>
        </p:nvSpPr>
        <p:spPr>
          <a:xfrm>
            <a:off x="0" y="165100"/>
            <a:ext cx="457200" cy="561975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2300" b="1" cap="all" spc="-9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sz="2300" b="1" cap="all" spc="-91" dirty="0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029" name="Shape 108"/>
          <p:cNvSpPr>
            <a:spLocks noChangeShapeType="1"/>
          </p:cNvSpPr>
          <p:nvPr userDrawn="1"/>
        </p:nvSpPr>
        <p:spPr bwMode="auto">
          <a:xfrm flipV="1">
            <a:off x="5573713" y="700088"/>
            <a:ext cx="6610350" cy="20637"/>
          </a:xfrm>
          <a:prstGeom prst="line">
            <a:avLst/>
          </a:prstGeom>
          <a:noFill/>
          <a:ln w="28575">
            <a:solidFill>
              <a:srgbClr val="92D05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dirty="0"/>
          </a:p>
        </p:txBody>
      </p:sp>
      <p:sp>
        <p:nvSpPr>
          <p:cNvPr id="12" name="Shape 4"/>
          <p:cNvSpPr/>
          <p:nvPr userDrawn="1"/>
        </p:nvSpPr>
        <p:spPr>
          <a:xfrm>
            <a:off x="-28575" y="6716713"/>
            <a:ext cx="12220575" cy="157162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2300" b="1" cap="all" spc="-9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sz="2300" b="1" cap="all" spc="-91" dirty="0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40513"/>
            <a:ext cx="41148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84200" eaLnBrk="1" fontAlgn="auto" latinLnBrk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ea typeface="Sosa Regular"/>
                <a:cs typeface="Sosa Regular"/>
                <a:sym typeface="Sosa Regular"/>
              </a:defRPr>
            </a:lvl1pPr>
          </a:lstStyle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640513"/>
            <a:ext cx="2743200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4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3DE5C42-D9B7-4DEC-8A3B-35D0592C0773}" type="datetime1">
              <a:rPr lang="en-US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651625"/>
            <a:ext cx="2743200" cy="24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4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8FE0CA3-EBE7-4BFC-8B90-320525D49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5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52388"/>
            <a:ext cx="16271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1"/>
            <a:fld id="{5444CCD6-E0C4-4A30-9720-D14D2128FF7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2791"/>
              <a:t>7/31/18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1"/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91"/>
            <a:fld id="{E51F891A-329E-471F-8900-A7BA9E3384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279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232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s.perfectomobile.com/display/TT/PickerWheel+Automatio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perfectomobile.com/display/TT/Finding+Elements+on+XCUITest+devic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s.perfectomobile.com/display/TT/PickerWheel+Automation" TargetMode="External"/><Relationship Id="rId5" Type="http://schemas.openxmlformats.org/officeDocument/2006/relationships/hyperlink" Target="https://github.com/facebook/WebDriverAgent/wiki/Predicate-Queries-Construction-Rules" TargetMode="External"/><Relationship Id="rId4" Type="http://schemas.openxmlformats.org/officeDocument/2006/relationships/hyperlink" Target="https://developers.perfectomobile.com/display/TT/XCUITest+Automation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52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24" y="5015754"/>
            <a:ext cx="3831877" cy="1698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8252" y="2184247"/>
            <a:ext cx="10027629" cy="1384995"/>
          </a:xfrm>
          <a:prstGeom prst="rect">
            <a:avLst/>
          </a:prstGeom>
          <a:noFill/>
          <a:effectLst>
            <a:outerShdw blurRad="889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>
                <a:solidFill>
                  <a:prstClr val="white"/>
                </a:solidFill>
                <a:latin typeface="OfficinaSanITCBol" panose="02000806040000020004" pitchFamily="2" charset="0"/>
              </a:rPr>
              <a:t>iOS Automation</a:t>
            </a:r>
          </a:p>
          <a:p>
            <a:pPr algn="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white"/>
              </a:solidFill>
              <a:latin typeface="OfficinaSanITCBol" panose="020008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7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70" y="852488"/>
            <a:ext cx="11225475" cy="5485453"/>
          </a:xfrm>
        </p:spPr>
        <p:txBody>
          <a:bodyPr/>
          <a:lstStyle/>
          <a:p>
            <a:r>
              <a:rPr lang="en-US" dirty="0"/>
              <a:t>The Name property is equal to the identifier and can also be used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2" y="2610054"/>
            <a:ext cx="9443508" cy="22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83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Captures the name attribute value automatically </a:t>
            </a:r>
          </a:p>
          <a:p>
            <a:r>
              <a:rPr lang="en-US" dirty="0"/>
              <a:t>Like identifier &amp; name </a:t>
            </a:r>
            <a:r>
              <a:rPr lang="mr-IN" dirty="0"/>
              <a:t>–</a:t>
            </a:r>
            <a:r>
              <a:rPr lang="en-US" dirty="0"/>
              <a:t> easy to recognize &amp; define </a:t>
            </a:r>
          </a:p>
          <a:p>
            <a:r>
              <a:rPr lang="en-US" dirty="0"/>
              <a:t>This method also makes sense in terms of user experience </a:t>
            </a:r>
            <a:r>
              <a:rPr lang="en-US" dirty="0" err="1"/>
              <a:t>i.e</a:t>
            </a:r>
            <a:r>
              <a:rPr lang="en-US" dirty="0"/>
              <a:t> you define the link the user will click on.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driver</a:t>
            </a:r>
            <a:r>
              <a:rPr lang="en-US" dirty="0" err="1"/>
              <a:t>.</a:t>
            </a:r>
            <a:r>
              <a:rPr lang="en-US" dirty="0" err="1">
                <a:solidFill>
                  <a:srgbClr val="002060"/>
                </a:solidFill>
              </a:rPr>
              <a:t>findElementByLinkText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'My Link</a:t>
            </a:r>
            <a:r>
              <a:rPr lang="en-US" dirty="0"/>
              <a:t>');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4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Predicate Queries allow constructing a query similar to XPath </a:t>
            </a:r>
          </a:p>
          <a:p>
            <a:r>
              <a:rPr lang="en-US" dirty="0"/>
              <a:t>They are a logical statement that describe the object </a:t>
            </a:r>
            <a:br>
              <a:rPr lang="en-US" dirty="0"/>
            </a:br>
            <a:r>
              <a:rPr lang="en-US" sz="2400" i="1" dirty="0"/>
              <a:t>Type == '</a:t>
            </a:r>
            <a:r>
              <a:rPr lang="en-US" sz="2400" i="1" dirty="0" err="1"/>
              <a:t>XCUIElementTypeButton</a:t>
            </a:r>
            <a:r>
              <a:rPr lang="en-US" sz="2400" i="1" dirty="0"/>
              <a:t>' AND value BEGINSWITH[c] '</a:t>
            </a:r>
            <a:r>
              <a:rPr lang="en-US" sz="2400" i="1" dirty="0" err="1"/>
              <a:t>bla</a:t>
            </a:r>
            <a:r>
              <a:rPr lang="en-US" sz="2400" i="1" dirty="0"/>
              <a:t>' AND visible == 1</a:t>
            </a:r>
          </a:p>
          <a:p>
            <a:r>
              <a:rPr lang="en-US" sz="2400" dirty="0" err="1"/>
              <a:t>classChain</a:t>
            </a:r>
            <a:r>
              <a:rPr lang="en-US" sz="2400" dirty="0"/>
              <a:t> is similar, with a different syntax and allows building a complete hierarchical statement.</a:t>
            </a:r>
          </a:p>
          <a:p>
            <a:endParaRPr lang="en-US" sz="2400" i="1" dirty="0"/>
          </a:p>
          <a:p>
            <a:r>
              <a:rPr lang="en-US" sz="2400" dirty="0"/>
              <a:t>We will not delve into these 2 options as the simpler methods shown before are adequate for the need. Users who are already familiar with them are free to use. </a:t>
            </a:r>
            <a:br>
              <a:rPr lang="en-US" sz="2400" i="1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9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confused?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4" y="1182688"/>
            <a:ext cx="6725266" cy="4660900"/>
          </a:xfrm>
        </p:spPr>
        <p:txBody>
          <a:bodyPr/>
          <a:lstStyle/>
          <a:p>
            <a:r>
              <a:rPr lang="en-US" dirty="0"/>
              <a:t>It is simpler than it looks. Follow these instructions: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your application. What does it provide?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Try to use identifier, name &amp; </a:t>
            </a:r>
            <a:r>
              <a:rPr lang="en-US" dirty="0" err="1"/>
              <a:t>linkText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the </a:t>
            </a:r>
            <a:r>
              <a:rPr lang="en-US" dirty="0" err="1"/>
              <a:t>className</a:t>
            </a:r>
            <a:r>
              <a:rPr lang="en-US" dirty="0"/>
              <a:t> if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Predicate &amp; </a:t>
            </a:r>
            <a:r>
              <a:rPr lang="en-US" dirty="0" err="1"/>
              <a:t>className</a:t>
            </a:r>
            <a:r>
              <a:rPr lang="en-US" dirty="0"/>
              <a:t> are for advanced users only.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  <p:pic>
        <p:nvPicPr>
          <p:cNvPr id="1028" name="Picture 4" descr="mage result for confus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81" y="986117"/>
            <a:ext cx="4770753" cy="281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44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55894" y="5058697"/>
            <a:ext cx="7634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Picker Wheel Automation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69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Values in Picker wheel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852488"/>
            <a:ext cx="3321424" cy="590475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048872"/>
            <a:ext cx="79741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The Picker Wheel is commonly used in iOS for selecting dates and other data inputs.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There are 2 methods for interacting with the wheel, depending on how the element was developed: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Title For Row - The Picker Wheel values are defined as a String </a:t>
            </a:r>
            <a:br>
              <a:rPr lang="en-US" dirty="0"/>
            </a:br>
            <a:r>
              <a:rPr lang="en-US" dirty="0"/>
              <a:t>In this case a simple </a:t>
            </a:r>
            <a:r>
              <a:rPr lang="en-US" dirty="0" err="1"/>
              <a:t>sendKeys</a:t>
            </a:r>
            <a:r>
              <a:rPr lang="en-US" dirty="0"/>
              <a:t> method is sufficient</a:t>
            </a:r>
            <a:br>
              <a:rPr lang="en-US" dirty="0"/>
            </a:br>
            <a:r>
              <a:rPr lang="en-US" i="1" dirty="0" err="1"/>
              <a:t>element.sendKeys</a:t>
            </a:r>
            <a:r>
              <a:rPr lang="en-US" i="1" dirty="0"/>
              <a:t>("title");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View for Row - The Picker Wheel Values are defined as a view</a:t>
            </a:r>
            <a:br>
              <a:rPr lang="en-US" dirty="0"/>
            </a:br>
            <a:r>
              <a:rPr lang="en-US" dirty="0"/>
              <a:t>This requires scrolling to the required value</a:t>
            </a:r>
            <a:br>
              <a:rPr lang="en-US" dirty="0"/>
            </a:br>
            <a:r>
              <a:rPr lang="en-US" dirty="0"/>
              <a:t>See - </a:t>
            </a:r>
            <a:r>
              <a:rPr lang="en-US" dirty="0">
                <a:hlinkClick r:id="rId4"/>
              </a:rPr>
              <a:t>https://developers.perfectomobile.com/display/TT/PickerWheel+Automation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3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6911788" cy="793750"/>
          </a:xfrm>
        </p:spPr>
        <p:txBody>
          <a:bodyPr/>
          <a:lstStyle/>
          <a:p>
            <a:r>
              <a:rPr lang="en-US" dirty="0"/>
              <a:t>Picker </a:t>
            </a:r>
            <a:r>
              <a:rPr lang="en-US"/>
              <a:t>wheel Samples - &amp; Hands 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the samples for title &amp; view </a:t>
            </a:r>
          </a:p>
          <a:p>
            <a:r>
              <a:rPr lang="en-US" dirty="0"/>
              <a:t>Hands on: Implement the picker wheel for XXX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15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0"/>
            <a:ext cx="12192000" cy="70148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282" y="5313899"/>
            <a:ext cx="6750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Multi Language &amp; Region</a:t>
            </a:r>
          </a:p>
        </p:txBody>
      </p:sp>
    </p:spTree>
    <p:extLst>
      <p:ext uri="{BB962C8B-B14F-4D97-AF65-F5344CB8AC3E}">
        <p14:creationId xmlns:p14="http://schemas.microsoft.com/office/powerpoint/2010/main" val="386627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Region &amp; Language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that have a global customer base are available in many languages.</a:t>
            </a:r>
          </a:p>
          <a:p>
            <a:r>
              <a:rPr lang="en-US" dirty="0"/>
              <a:t>Setting the language &amp; region is easily done through the capabilities &amp; provides the ability to run tests for the entire install base. </a:t>
            </a:r>
          </a:p>
          <a:p>
            <a:r>
              <a:rPr lang="en-US" dirty="0"/>
              <a:t>This is an iOS only feature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i="1" dirty="0" err="1"/>
              <a:t>capabilities.setCapability</a:t>
            </a:r>
            <a:r>
              <a:rPr lang="en-US" sz="2400" i="1" dirty="0"/>
              <a:t>("language", "</a:t>
            </a:r>
            <a:r>
              <a:rPr lang="en-US" sz="2400" i="1" dirty="0" err="1"/>
              <a:t>es</a:t>
            </a:r>
            <a:r>
              <a:rPr lang="en-US" sz="2400" i="1" dirty="0"/>
              <a:t>"); // language is </a:t>
            </a:r>
            <a:r>
              <a:rPr lang="en-US" sz="2400" i="1" dirty="0" err="1"/>
              <a:t>Spanishcapabilities.setCapability</a:t>
            </a:r>
            <a:r>
              <a:rPr lang="en-US" sz="2400" i="1" dirty="0"/>
              <a:t>("locale", "</a:t>
            </a:r>
            <a:r>
              <a:rPr lang="en-US" sz="2400" i="1" dirty="0" err="1"/>
              <a:t>es_UY</a:t>
            </a:r>
            <a:r>
              <a:rPr lang="en-US" sz="2400" i="1" dirty="0"/>
              <a:t>"); // region is Spanish (Uruguay)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22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753"/>
            <a:ext cx="12191999" cy="68813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8871" y="5311588"/>
            <a:ext cx="6427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Robust iOS Executions</a:t>
            </a:r>
          </a:p>
        </p:txBody>
      </p:sp>
    </p:spTree>
    <p:extLst>
      <p:ext uri="{BB962C8B-B14F-4D97-AF65-F5344CB8AC3E}">
        <p14:creationId xmlns:p14="http://schemas.microsoft.com/office/powerpoint/2010/main" val="109212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ource Sans Pro"/>
                <a:ea typeface="Source Sans Pro"/>
                <a:cs typeface="Source Sans Pro"/>
              </a:rPr>
              <a:t>Agenda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Locators in iOS </a:t>
            </a:r>
          </a:p>
          <a:p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PickerWheel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Automation </a:t>
            </a:r>
          </a:p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Multi region &amp; Language Testing </a:t>
            </a: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4C3D9E-78F1-FA42-9674-3230DE19CCFD}" type="datetime1">
              <a:rPr lang="en-US" smtClean="0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8EC54B-447A-43FA-81EE-A40626DA39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2015, Perfecto Mobile Ltd.  All Rights Reserved.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7046259" cy="793750"/>
          </a:xfrm>
        </p:spPr>
        <p:txBody>
          <a:bodyPr/>
          <a:lstStyle/>
          <a:p>
            <a:r>
              <a:rPr lang="en-US" dirty="0"/>
              <a:t>Robust iOS Tests </a:t>
            </a:r>
            <a:r>
              <a:rPr lang="mr-IN" dirty="0"/>
              <a:t>–</a:t>
            </a:r>
            <a:r>
              <a:rPr lang="en-US" dirty="0"/>
              <a:t> Execution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iOS driver develops memory issues on the device during long executions. To avoid this problem Perfecto recommends: </a:t>
            </a:r>
          </a:p>
          <a:p>
            <a:pPr lvl="1"/>
            <a:r>
              <a:rPr lang="en-US" b="1" dirty="0"/>
              <a:t>Split test executions into shorter driver sessions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 customers using only</a:t>
            </a:r>
            <a:r>
              <a:rPr lang="en-US" b="1" dirty="0"/>
              <a:t> iPad Pro or iPhone 7 or newer devices </a:t>
            </a:r>
            <a:r>
              <a:rPr lang="en-US" dirty="0"/>
              <a:t>driver sessions </a:t>
            </a:r>
            <a:r>
              <a:rPr lang="en-US" b="1" dirty="0"/>
              <a:t>should not exceed 2 hours</a:t>
            </a:r>
            <a:endParaRPr lang="en-US" dirty="0"/>
          </a:p>
          <a:p>
            <a:pPr lvl="1"/>
            <a:r>
              <a:rPr lang="en-US" dirty="0"/>
              <a:t>For customers running tests also on older devices, driver sessions </a:t>
            </a:r>
            <a:r>
              <a:rPr lang="en-US" b="1" dirty="0"/>
              <a:t>should not exceed 1 hour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term </a:t>
            </a:r>
            <a:r>
              <a:rPr lang="en-US" b="1" i="1" dirty="0"/>
              <a:t>driver session </a:t>
            </a:r>
            <a:r>
              <a:rPr lang="en-US" dirty="0"/>
              <a:t>refers to the time period from the point of </a:t>
            </a:r>
            <a:r>
              <a:rPr lang="en-US" dirty="0" err="1"/>
              <a:t>IosDriver</a:t>
            </a:r>
            <a:r>
              <a:rPr lang="en-US" dirty="0"/>
              <a:t> creation until the point in which driver is closed.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0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08621"/>
            <a:ext cx="10972800" cy="5292287"/>
          </a:xfrm>
        </p:spPr>
        <p:txBody>
          <a:bodyPr>
            <a:normAutofit/>
          </a:bodyPr>
          <a:lstStyle/>
          <a:p>
            <a:r>
              <a:rPr lang="en-US" dirty="0"/>
              <a:t>​Finding elements - </a:t>
            </a:r>
            <a:r>
              <a:rPr lang="en-US" dirty="0">
                <a:hlinkClick r:id="rId3"/>
              </a:rPr>
              <a:t>https://developers.perfectomobile.com/display/TT/Finding+Elements+on+XCUITest+devices</a:t>
            </a:r>
            <a:r>
              <a:rPr lang="en-US" dirty="0"/>
              <a:t> </a:t>
            </a:r>
          </a:p>
          <a:p>
            <a:r>
              <a:rPr lang="en-US" dirty="0" err="1"/>
              <a:t>XCUUTest</a:t>
            </a:r>
            <a:r>
              <a:rPr lang="en-US" dirty="0"/>
              <a:t> Automation - </a:t>
            </a:r>
            <a:r>
              <a:rPr lang="en-US" dirty="0">
                <a:hlinkClick r:id="rId4"/>
              </a:rPr>
              <a:t>https://developers.perfectomobile.com/display/TT/XCUITest+Automation</a:t>
            </a:r>
            <a:r>
              <a:rPr lang="en-US" dirty="0"/>
              <a:t> </a:t>
            </a:r>
          </a:p>
          <a:p>
            <a:r>
              <a:rPr lang="en-US" dirty="0"/>
              <a:t>Predicate Queries - </a:t>
            </a:r>
            <a:r>
              <a:rPr lang="en-US" dirty="0">
                <a:hlinkClick r:id="rId5"/>
              </a:rPr>
              <a:t>https://github.com/facebook/WebDriverAgent/wiki/Predicate-Queries-Construction-Rules</a:t>
            </a:r>
            <a:r>
              <a:rPr lang="en-US" dirty="0"/>
              <a:t> </a:t>
            </a:r>
          </a:p>
          <a:p>
            <a:r>
              <a:rPr lang="en-US" dirty="0"/>
              <a:t>Picker Wheel - </a:t>
            </a:r>
            <a:r>
              <a:rPr lang="en-US" dirty="0">
                <a:hlinkClick r:id="rId6"/>
              </a:rPr>
              <a:t>https://developers.perfectomobile.com/display/TT/PickerWheel+Automation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5966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test on iOS that creates a calendar event with the following properties:</a:t>
            </a:r>
          </a:p>
          <a:p>
            <a:pPr lvl="1"/>
            <a:r>
              <a:rPr lang="en-US" dirty="0"/>
              <a:t>Title</a:t>
            </a:r>
          </a:p>
          <a:p>
            <a:pPr lvl="1"/>
            <a:r>
              <a:rPr lang="en-US" dirty="0"/>
              <a:t>Location of your office address</a:t>
            </a:r>
          </a:p>
          <a:p>
            <a:pPr lvl="1"/>
            <a:r>
              <a:rPr lang="en-US" dirty="0"/>
              <a:t>Time zone of your office address. </a:t>
            </a:r>
          </a:p>
          <a:p>
            <a:pPr lvl="1"/>
            <a:r>
              <a:rPr lang="en-US" dirty="0"/>
              <a:t>Monthly Event for 6 months</a:t>
            </a:r>
          </a:p>
          <a:p>
            <a:pPr lvl="1"/>
            <a:r>
              <a:rPr lang="en-US" dirty="0"/>
              <a:t>Event starts at 09:30 and lasts 45 minutes </a:t>
            </a:r>
          </a:p>
          <a:p>
            <a:pPr lvl="1"/>
            <a:r>
              <a:rPr lang="en-US" dirty="0"/>
              <a:t>An alert for the event</a:t>
            </a:r>
          </a:p>
          <a:p>
            <a:pPr lvl="1"/>
            <a:r>
              <a:rPr lang="en-US" dirty="0"/>
              <a:t>Travel time of 30 minutes to the event</a:t>
            </a:r>
            <a:r>
              <a:rPr lang="en-US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00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52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24" y="5015754"/>
            <a:ext cx="3831877" cy="1698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8252" y="2184247"/>
            <a:ext cx="10027629" cy="1384995"/>
          </a:xfrm>
          <a:prstGeom prst="rect">
            <a:avLst/>
          </a:prstGeom>
          <a:noFill/>
          <a:effectLst>
            <a:outerShdw blurRad="88900" dist="50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>
                <a:solidFill>
                  <a:prstClr val="white"/>
                </a:solidFill>
                <a:latin typeface="OfficinaSanITCBol" panose="02000806040000020004" pitchFamily="2" charset="0"/>
              </a:rPr>
              <a:t>Thank You</a:t>
            </a:r>
          </a:p>
          <a:p>
            <a:pPr algn="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white"/>
              </a:solidFill>
              <a:latin typeface="OfficinaSanITCBol" panose="020008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4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950546" y="3277608"/>
            <a:ext cx="6056432" cy="53243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0847" y="5018567"/>
            <a:ext cx="769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Locators &amp; IOS</a:t>
            </a:r>
          </a:p>
        </p:txBody>
      </p:sp>
    </p:spTree>
    <p:extLst>
      <p:ext uri="{BB962C8B-B14F-4D97-AF65-F5344CB8AC3E}">
        <p14:creationId xmlns:p14="http://schemas.microsoft.com/office/powerpoint/2010/main" val="95014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XPath &amp; 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XPath queries are no longer recommended for iOS Devices</a:t>
            </a:r>
          </a:p>
          <a:p>
            <a:r>
              <a:rPr lang="en-US" dirty="0"/>
              <a:t>Apple has released a new test automation infrastructure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XCUITest</a:t>
            </a:r>
            <a:endParaRPr lang="en-US" dirty="0"/>
          </a:p>
          <a:p>
            <a:r>
              <a:rPr lang="en-US" dirty="0"/>
              <a:t>XPath queries on </a:t>
            </a:r>
            <a:r>
              <a:rPr lang="en-US" dirty="0" err="1"/>
              <a:t>ioS</a:t>
            </a:r>
            <a:r>
              <a:rPr lang="en-US" dirty="0"/>
              <a:t> 11+ will be slow &amp; cause performance issues</a:t>
            </a:r>
          </a:p>
          <a:p>
            <a:r>
              <a:rPr lang="en-US" dirty="0"/>
              <a:t>Creating custom locators for iOS with the correct strategies is fast &amp; reliable.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5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Alternative is </a:t>
            </a:r>
            <a:r>
              <a:rPr lang="mr-IN" dirty="0"/>
              <a:t>…</a:t>
            </a:r>
            <a:r>
              <a:rPr lang="en-US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several alternatives to XPath</a:t>
            </a:r>
          </a:p>
          <a:p>
            <a:r>
              <a:rPr lang="en-US" dirty="0"/>
              <a:t>All are similar and contain the same basic principle </a:t>
            </a:r>
            <a:r>
              <a:rPr lang="mr-IN" dirty="0"/>
              <a:t>–</a:t>
            </a:r>
            <a:r>
              <a:rPr lang="en-US" dirty="0"/>
              <a:t> identifying an element in a short readable way. </a:t>
            </a:r>
          </a:p>
          <a:p>
            <a:r>
              <a:rPr lang="en-US" dirty="0"/>
              <a:t>The various options are dependent on the application being tested. </a:t>
            </a:r>
          </a:p>
          <a:p>
            <a:pPr lvl="1"/>
            <a:r>
              <a:rPr lang="en-US" dirty="0"/>
              <a:t>For ID’s to be identified they must exist in the code</a:t>
            </a:r>
          </a:p>
          <a:p>
            <a:r>
              <a:rPr lang="en-US" dirty="0"/>
              <a:t>We will look at the options in order of performance.</a:t>
            </a:r>
          </a:p>
          <a:p>
            <a:r>
              <a:rPr lang="en-US" dirty="0"/>
              <a:t>Remember </a:t>
            </a:r>
            <a:r>
              <a:rPr lang="mr-IN" dirty="0"/>
              <a:t>…</a:t>
            </a:r>
            <a:r>
              <a:rPr lang="en-US" dirty="0"/>
              <a:t> study your application before deciding on the method.</a:t>
            </a:r>
          </a:p>
          <a:p>
            <a:pPr lvl="1"/>
            <a:r>
              <a:rPr lang="en-US" dirty="0"/>
              <a:t>You can choose more than one!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Object Spy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9861"/>
            <a:ext cx="3581400" cy="4660900"/>
          </a:xfrm>
        </p:spPr>
        <p:txBody>
          <a:bodyPr/>
          <a:lstStyle/>
          <a:p>
            <a:r>
              <a:rPr lang="en-US" dirty="0"/>
              <a:t>The Spy contains the info we need</a:t>
            </a:r>
          </a:p>
          <a:p>
            <a:r>
              <a:rPr lang="en-US" dirty="0"/>
              <a:t>We need to use it in a new way.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52" y="455613"/>
            <a:ext cx="7933548" cy="568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7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153400" cy="793750"/>
          </a:xfrm>
        </p:spPr>
        <p:txBody>
          <a:bodyPr/>
          <a:lstStyle/>
          <a:p>
            <a:r>
              <a:rPr lang="en-US" dirty="0"/>
              <a:t>Why are </a:t>
            </a:r>
            <a:r>
              <a:rPr lang="en-US"/>
              <a:t>there different methods?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look at several strategies for identifying objects</a:t>
            </a:r>
          </a:p>
          <a:p>
            <a:r>
              <a:rPr lang="en-US" dirty="0"/>
              <a:t>There are multiple options because iOS allows it &amp; the best fit depends on how the application is written.</a:t>
            </a:r>
          </a:p>
          <a:p>
            <a:r>
              <a:rPr lang="en-US" dirty="0"/>
              <a:t>The strategies are presented in order of performance</a:t>
            </a:r>
          </a:p>
          <a:p>
            <a:r>
              <a:rPr lang="en-US" dirty="0"/>
              <a:t>Any one you select will be fine and superior to XPath</a:t>
            </a:r>
          </a:p>
          <a:p>
            <a:r>
              <a:rPr lang="en-US" dirty="0"/>
              <a:t>Learn your app before you start</a:t>
            </a:r>
          </a:p>
          <a:p>
            <a:r>
              <a:rPr lang="en-US" dirty="0"/>
              <a:t>Remember that you can use multiple strategies!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0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className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className</a:t>
            </a:r>
            <a:r>
              <a:rPr lang="en-US" dirty="0"/>
              <a:t> identifies the object according to the class</a:t>
            </a:r>
          </a:p>
          <a:p>
            <a:r>
              <a:rPr lang="en-US" dirty="0"/>
              <a:t>The class is frequently NOT Unique e.g. </a:t>
            </a:r>
            <a:r>
              <a:rPr lang="en-US" i="1" dirty="0" err="1"/>
              <a:t>XCUIElementTypeButton</a:t>
            </a:r>
            <a:r>
              <a:rPr lang="en-US" i="1" dirty="0"/>
              <a:t> </a:t>
            </a:r>
          </a:p>
          <a:p>
            <a:r>
              <a:rPr lang="en-US" dirty="0"/>
              <a:t>The identification is therefore per page e.g. </a:t>
            </a:r>
          </a:p>
          <a:p>
            <a:r>
              <a:rPr lang="en-US" dirty="0"/>
              <a:t>If you are looking for the 2</a:t>
            </a:r>
            <a:r>
              <a:rPr lang="en-US" baseline="30000" dirty="0"/>
              <a:t>nd</a:t>
            </a:r>
            <a:r>
              <a:rPr lang="en-US" dirty="0"/>
              <a:t> button on the page you can get the list of elements with that class with the </a:t>
            </a:r>
            <a:r>
              <a:rPr lang="en-US" i="1" dirty="0" err="1"/>
              <a:t>findeElement</a:t>
            </a:r>
            <a:r>
              <a:rPr lang="en-US" b="1" i="1" dirty="0" err="1"/>
              <a:t>s</a:t>
            </a:r>
            <a:r>
              <a:rPr lang="en-US" b="1" i="1" dirty="0"/>
              <a:t> </a:t>
            </a:r>
            <a:r>
              <a:rPr lang="en-US" dirty="0"/>
              <a:t>method and then select the required object.</a:t>
            </a:r>
          </a:p>
          <a:p>
            <a:r>
              <a:rPr lang="en-US" dirty="0"/>
              <a:t>The main disadvantage is dependency of the object to the relationship to other objects in the page.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1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70" y="4837753"/>
            <a:ext cx="11358211" cy="1500188"/>
          </a:xfrm>
        </p:spPr>
        <p:txBody>
          <a:bodyPr/>
          <a:lstStyle/>
          <a:p>
            <a:r>
              <a:rPr lang="en-US" dirty="0"/>
              <a:t>The Identifier is a unique identity to the object.</a:t>
            </a:r>
          </a:p>
          <a:p>
            <a:r>
              <a:rPr lang="en-US" dirty="0"/>
              <a:t>It is the easy to find in the Spy &amp; simple to define</a:t>
            </a:r>
          </a:p>
          <a:p>
            <a:r>
              <a:rPr lang="en-US" dirty="0"/>
              <a:t>Usage requires the developer to define an identifier per object.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A290A-88CA-473A-9545-42C010ACC0FF}" type="datetime1">
              <a:rPr lang="en-US" smtClean="0"/>
              <a:pPr>
                <a:defRPr/>
              </a:pPr>
              <a:t>7/31/18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8B37D-89E5-4F0F-B9F7-674BDC2B1E0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2015, Perfecto Mobile Ltd.  All Rights Reserved.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8136"/>
            <a:ext cx="10058400" cy="44796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5576" y="4489724"/>
            <a:ext cx="1645024" cy="390312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64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rfecto PPT Template 2015 (Final V2) [Read-Only] [Compatibility Mode]" id="{D88DBAD1-30E3-4522-968E-13C9AAB7B849}" vid="{21A82FAB-E401-4109-BAF0-D3C4AD6C4DF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F214C403D2884698585B04F0C9EFEB" ma:contentTypeVersion="17" ma:contentTypeDescription="Create a new document." ma:contentTypeScope="" ma:versionID="e1a0d5c62c1ac535c9d3634498265420">
  <xsd:schema xmlns:xsd="http://www.w3.org/2001/XMLSchema" xmlns:xs="http://www.w3.org/2001/XMLSchema" xmlns:p="http://schemas.microsoft.com/office/2006/metadata/properties" xmlns:ns2="972698c4-214c-4832-b82a-2422ff8e5173" xmlns:ns3="7b8596e7-3cac-4d6c-91fd-39b1618125fc" targetNamespace="http://schemas.microsoft.com/office/2006/metadata/properties" ma:root="true" ma:fieldsID="2fa023a7900effa46203ee4f9a333910" ns2:_="" ns3:_="">
    <xsd:import namespace="972698c4-214c-4832-b82a-2422ff8e5173"/>
    <xsd:import namespace="7b8596e7-3cac-4d6c-91fd-39b1618125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698c4-214c-4832-b82a-2422ff8e51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6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596e7-3cac-4d6c-91fd-39b1618125f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A492F8-CCAC-45ED-AC2F-05FF0460C870}">
  <ds:schemaRefs>
    <ds:schemaRef ds:uri="http://purl.org/dc/dcmitype/"/>
    <ds:schemaRef ds:uri="1d7dca9a-e7fe-4e70-b427-b999408283d8"/>
    <ds:schemaRef ds:uri="http://purl.org/dc/elements/1.1/"/>
    <ds:schemaRef ds:uri="http://www.w3.org/XML/1998/namespace"/>
    <ds:schemaRef ds:uri="http://schemas.microsoft.com/office/infopath/2007/PartnerControls"/>
    <ds:schemaRef ds:uri="b39354ad-55e5-406b-bc55-b3dc027a4d5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a13d125-ada3-46fb-a8f2-bcc2bdd3152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D4B4F67-B002-4C49-8AA8-3CD1339B332E}"/>
</file>

<file path=customXml/itemProps3.xml><?xml version="1.0" encoding="utf-8"?>
<ds:datastoreItem xmlns:ds="http://schemas.openxmlformats.org/officeDocument/2006/customXml" ds:itemID="{8F6485D1-3B25-415F-B197-0D232BCAB6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Perfecto</Template>
  <TotalTime>13381</TotalTime>
  <Words>1233</Words>
  <Application>Microsoft Macintosh PowerPoint</Application>
  <PresentationFormat>Widescreen</PresentationFormat>
  <Paragraphs>187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Mangal</vt:lpstr>
      <vt:lpstr>OfficinaSanITCBol</vt:lpstr>
      <vt:lpstr>Sosa Regular</vt:lpstr>
      <vt:lpstr>Source Sans Pro</vt:lpstr>
      <vt:lpstr>Source Sans Pro Semibold</vt:lpstr>
      <vt:lpstr>Office Theme</vt:lpstr>
      <vt:lpstr>1_Office Theme</vt:lpstr>
      <vt:lpstr>PowerPoint Presentation</vt:lpstr>
      <vt:lpstr>Agenda</vt:lpstr>
      <vt:lpstr>PowerPoint Presentation</vt:lpstr>
      <vt:lpstr>XPath &amp; iOS</vt:lpstr>
      <vt:lpstr>The Alternative is …. </vt:lpstr>
      <vt:lpstr>Using the Object Spy</vt:lpstr>
      <vt:lpstr>Why are there different methods?</vt:lpstr>
      <vt:lpstr>className</vt:lpstr>
      <vt:lpstr>Identifier</vt:lpstr>
      <vt:lpstr>Name</vt:lpstr>
      <vt:lpstr>linkText</vt:lpstr>
      <vt:lpstr>Advanced Methods </vt:lpstr>
      <vt:lpstr>Are you confused? </vt:lpstr>
      <vt:lpstr>PowerPoint Presentation</vt:lpstr>
      <vt:lpstr>Selecting Values in Picker wheel </vt:lpstr>
      <vt:lpstr>Picker wheel Samples - &amp; Hands on </vt:lpstr>
      <vt:lpstr>PowerPoint Presentation</vt:lpstr>
      <vt:lpstr>Multi Region &amp; Language Testing</vt:lpstr>
      <vt:lpstr>PowerPoint Presentation</vt:lpstr>
      <vt:lpstr>Robust iOS Tests – Execution Time</vt:lpstr>
      <vt:lpstr>Resources</vt:lpstr>
      <vt:lpstr>Assignment 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RWD and Appium Testing</dc:title>
  <dc:creator>Yaacov Weingarten</dc:creator>
  <cp:lastModifiedBy>Yaron White</cp:lastModifiedBy>
  <cp:revision>457</cp:revision>
  <dcterms:created xsi:type="dcterms:W3CDTF">2015-10-07T12:57:21Z</dcterms:created>
  <dcterms:modified xsi:type="dcterms:W3CDTF">2018-07-31T08:37:14Z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0x01010056F214C403D2884698585B04F0C9EFEB</vt:lpwstr>
  </property>
</Properties>
</file>